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72" r:id="rId4"/>
  </p:sldMasterIdLst>
  <p:notesMasterIdLst>
    <p:notesMasterId r:id="rId31"/>
  </p:notesMasterIdLst>
  <p:handoutMasterIdLst>
    <p:handoutMasterId r:id="rId32"/>
  </p:handoutMasterIdLst>
  <p:sldIdLst>
    <p:sldId id="256" r:id="rId5"/>
    <p:sldId id="290" r:id="rId6"/>
    <p:sldId id="263" r:id="rId7"/>
    <p:sldId id="265" r:id="rId8"/>
    <p:sldId id="267" r:id="rId9"/>
    <p:sldId id="266" r:id="rId10"/>
    <p:sldId id="268" r:id="rId11"/>
    <p:sldId id="269" r:id="rId12"/>
    <p:sldId id="270" r:id="rId13"/>
    <p:sldId id="276" r:id="rId14"/>
    <p:sldId id="259" r:id="rId15"/>
    <p:sldId id="277" r:id="rId16"/>
    <p:sldId id="279" r:id="rId17"/>
    <p:sldId id="271" r:id="rId18"/>
    <p:sldId id="284" r:id="rId19"/>
    <p:sldId id="285" r:id="rId20"/>
    <p:sldId id="287" r:id="rId21"/>
    <p:sldId id="286" r:id="rId22"/>
    <p:sldId id="281" r:id="rId23"/>
    <p:sldId id="273" r:id="rId24"/>
    <p:sldId id="264" r:id="rId25"/>
    <p:sldId id="275" r:id="rId26"/>
    <p:sldId id="283" r:id="rId27"/>
    <p:sldId id="289" r:id="rId28"/>
    <p:sldId id="280" r:id="rId29"/>
    <p:sldId id="260" r:id="rId30"/>
  </p:sldIdLst>
  <p:sldSz cx="12192000" cy="6858000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82" autoAdjust="0"/>
    <p:restoredTop sz="94648" autoAdjust="0"/>
  </p:normalViewPr>
  <p:slideViewPr>
    <p:cSldViewPr snapToGrid="0">
      <p:cViewPr varScale="1">
        <p:scale>
          <a:sx n="114" d="100"/>
          <a:sy n="114" d="100"/>
        </p:scale>
        <p:origin x="28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5AA53B-3EEE-4DE4-BB81-9044890C2946}" type="doc">
      <dgm:prSet loTypeId="urn:microsoft.com/office/officeart/2008/layout/VerticalCurvedList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BEF68B8-1228-47BB-83B5-7B9CD1E3F84E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Consumer-Centered Model</a:t>
          </a:r>
        </a:p>
      </dgm:t>
    </dgm:pt>
    <dgm:pt modelId="{ED3A4BC2-B75A-4952-A38B-A42B5995DF05}" type="parTrans" cxnId="{EDEF4F82-1237-4639-A0F7-385C1897CE66}">
      <dgm:prSet/>
      <dgm:spPr/>
      <dgm:t>
        <a:bodyPr/>
        <a:lstStyle/>
        <a:p>
          <a:endParaRPr lang="en-US"/>
        </a:p>
      </dgm:t>
    </dgm:pt>
    <dgm:pt modelId="{FD949706-EDCC-4ADC-8EDF-8EDA49C92325}" type="sibTrans" cxnId="{EDEF4F82-1237-4639-A0F7-385C1897CE66}">
      <dgm:prSet/>
      <dgm:spPr/>
      <dgm:t>
        <a:bodyPr/>
        <a:lstStyle/>
        <a:p>
          <a:endParaRPr lang="en-US"/>
        </a:p>
      </dgm:t>
    </dgm:pt>
    <dgm:pt modelId="{5605D28D-2CE6-4513-8566-952984E21E14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Tools/Applications</a:t>
          </a:r>
        </a:p>
      </dgm:t>
    </dgm:pt>
    <dgm:pt modelId="{EB15AB98-362B-4E70-A3DA-995FC3E8BA79}" type="parTrans" cxnId="{FAF3F884-F0CF-440F-8CB1-B7648AB1B138}">
      <dgm:prSet/>
      <dgm:spPr/>
      <dgm:t>
        <a:bodyPr/>
        <a:lstStyle/>
        <a:p>
          <a:endParaRPr lang="en-US"/>
        </a:p>
      </dgm:t>
    </dgm:pt>
    <dgm:pt modelId="{823D1971-2C4D-4EC5-A874-2F463DE37109}" type="sibTrans" cxnId="{FAF3F884-F0CF-440F-8CB1-B7648AB1B138}">
      <dgm:prSet/>
      <dgm:spPr/>
      <dgm:t>
        <a:bodyPr/>
        <a:lstStyle/>
        <a:p>
          <a:endParaRPr lang="en-US"/>
        </a:p>
      </dgm:t>
    </dgm:pt>
    <dgm:pt modelId="{AAEAD571-AF40-4EA7-BA13-16F8CDA0EC62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Realtor Opportunities</a:t>
          </a:r>
        </a:p>
      </dgm:t>
    </dgm:pt>
    <dgm:pt modelId="{209F19BE-ADAF-4C52-B320-10A1DE27C212}" type="parTrans" cxnId="{5ECB2866-E3E2-4FD7-B431-C66B646767D1}">
      <dgm:prSet/>
      <dgm:spPr/>
      <dgm:t>
        <a:bodyPr/>
        <a:lstStyle/>
        <a:p>
          <a:endParaRPr lang="en-US"/>
        </a:p>
      </dgm:t>
    </dgm:pt>
    <dgm:pt modelId="{A73DEAC5-9FC1-448F-BCB2-2969206BE042}" type="sibTrans" cxnId="{5ECB2866-E3E2-4FD7-B431-C66B646767D1}">
      <dgm:prSet/>
      <dgm:spPr/>
      <dgm:t>
        <a:bodyPr/>
        <a:lstStyle/>
        <a:p>
          <a:endParaRPr lang="en-US"/>
        </a:p>
      </dgm:t>
    </dgm:pt>
    <dgm:pt modelId="{57806726-6E60-4ACC-9C1C-7DF9CC365A10}" type="pres">
      <dgm:prSet presAssocID="{7E5AA53B-3EEE-4DE4-BB81-9044890C2946}" presName="Name0" presStyleCnt="0">
        <dgm:presLayoutVars>
          <dgm:chMax val="7"/>
          <dgm:chPref val="7"/>
          <dgm:dir/>
        </dgm:presLayoutVars>
      </dgm:prSet>
      <dgm:spPr/>
    </dgm:pt>
    <dgm:pt modelId="{90561C55-3C6E-4D53-85E1-2C50BCDDA392}" type="pres">
      <dgm:prSet presAssocID="{7E5AA53B-3EEE-4DE4-BB81-9044890C2946}" presName="Name1" presStyleCnt="0"/>
      <dgm:spPr/>
    </dgm:pt>
    <dgm:pt modelId="{B6CD42EC-5AD4-4004-AE5B-47EDA668DAA8}" type="pres">
      <dgm:prSet presAssocID="{7E5AA53B-3EEE-4DE4-BB81-9044890C2946}" presName="cycle" presStyleCnt="0"/>
      <dgm:spPr/>
    </dgm:pt>
    <dgm:pt modelId="{963B8EE3-40CC-4A0A-B420-D0BF920973CE}" type="pres">
      <dgm:prSet presAssocID="{7E5AA53B-3EEE-4DE4-BB81-9044890C2946}" presName="srcNode" presStyleLbl="node1" presStyleIdx="0" presStyleCnt="3"/>
      <dgm:spPr/>
    </dgm:pt>
    <dgm:pt modelId="{D79B43FC-100B-4A0D-A4D5-0D2D04B99064}" type="pres">
      <dgm:prSet presAssocID="{7E5AA53B-3EEE-4DE4-BB81-9044890C2946}" presName="conn" presStyleLbl="parChTrans1D2" presStyleIdx="0" presStyleCnt="1"/>
      <dgm:spPr/>
    </dgm:pt>
    <dgm:pt modelId="{3CAD8DA1-8D53-445C-ACE8-D8449E4F0F55}" type="pres">
      <dgm:prSet presAssocID="{7E5AA53B-3EEE-4DE4-BB81-9044890C2946}" presName="extraNode" presStyleLbl="node1" presStyleIdx="0" presStyleCnt="3"/>
      <dgm:spPr/>
    </dgm:pt>
    <dgm:pt modelId="{429CABD1-4116-474B-81BF-735E2CA9DD00}" type="pres">
      <dgm:prSet presAssocID="{7E5AA53B-3EEE-4DE4-BB81-9044890C2946}" presName="dstNode" presStyleLbl="node1" presStyleIdx="0" presStyleCnt="3"/>
      <dgm:spPr/>
    </dgm:pt>
    <dgm:pt modelId="{B5B87F00-24A9-4C59-B770-F7419EFD671C}" type="pres">
      <dgm:prSet presAssocID="{0BEF68B8-1228-47BB-83B5-7B9CD1E3F84E}" presName="text_1" presStyleLbl="node1" presStyleIdx="0" presStyleCnt="3">
        <dgm:presLayoutVars>
          <dgm:bulletEnabled val="1"/>
        </dgm:presLayoutVars>
      </dgm:prSet>
      <dgm:spPr/>
    </dgm:pt>
    <dgm:pt modelId="{49CB4837-4D11-4F2A-9F6F-EE01D726DB51}" type="pres">
      <dgm:prSet presAssocID="{0BEF68B8-1228-47BB-83B5-7B9CD1E3F84E}" presName="accent_1" presStyleCnt="0"/>
      <dgm:spPr/>
    </dgm:pt>
    <dgm:pt modelId="{3F8116AC-FAC3-4E95-9865-93CCFEB191B9}" type="pres">
      <dgm:prSet presAssocID="{0BEF68B8-1228-47BB-83B5-7B9CD1E3F84E}" presName="accentRepeatNode" presStyleLbl="solidFgAcc1" presStyleIdx="0" presStyleCnt="3"/>
      <dgm:spPr/>
    </dgm:pt>
    <dgm:pt modelId="{804A7565-6545-4D31-8A42-9F88A20739CD}" type="pres">
      <dgm:prSet presAssocID="{5605D28D-2CE6-4513-8566-952984E21E14}" presName="text_2" presStyleLbl="node1" presStyleIdx="1" presStyleCnt="3">
        <dgm:presLayoutVars>
          <dgm:bulletEnabled val="1"/>
        </dgm:presLayoutVars>
      </dgm:prSet>
      <dgm:spPr/>
    </dgm:pt>
    <dgm:pt modelId="{40AEDDBB-5952-41D1-941F-345050035CCA}" type="pres">
      <dgm:prSet presAssocID="{5605D28D-2CE6-4513-8566-952984E21E14}" presName="accent_2" presStyleCnt="0"/>
      <dgm:spPr/>
    </dgm:pt>
    <dgm:pt modelId="{A965097E-32F1-4AB8-8C4E-2814A7596B2F}" type="pres">
      <dgm:prSet presAssocID="{5605D28D-2CE6-4513-8566-952984E21E14}" presName="accentRepeatNode" presStyleLbl="solidFgAcc1" presStyleIdx="1" presStyleCnt="3"/>
      <dgm:spPr/>
    </dgm:pt>
    <dgm:pt modelId="{D5E25A88-6C90-4B59-B4C5-368F0BF9472B}" type="pres">
      <dgm:prSet presAssocID="{AAEAD571-AF40-4EA7-BA13-16F8CDA0EC62}" presName="text_3" presStyleLbl="node1" presStyleIdx="2" presStyleCnt="3">
        <dgm:presLayoutVars>
          <dgm:bulletEnabled val="1"/>
        </dgm:presLayoutVars>
      </dgm:prSet>
      <dgm:spPr/>
    </dgm:pt>
    <dgm:pt modelId="{1E5B1BE7-AEFE-4C9A-90D7-5243FC12C4B0}" type="pres">
      <dgm:prSet presAssocID="{AAEAD571-AF40-4EA7-BA13-16F8CDA0EC62}" presName="accent_3" presStyleCnt="0"/>
      <dgm:spPr/>
    </dgm:pt>
    <dgm:pt modelId="{277DB4BA-23E3-4E3C-828C-D0A49C13B904}" type="pres">
      <dgm:prSet presAssocID="{AAEAD571-AF40-4EA7-BA13-16F8CDA0EC62}" presName="accentRepeatNode" presStyleLbl="solidFgAcc1" presStyleIdx="2" presStyleCnt="3"/>
      <dgm:spPr/>
    </dgm:pt>
  </dgm:ptLst>
  <dgm:cxnLst>
    <dgm:cxn modelId="{5ECB2866-E3E2-4FD7-B431-C66B646767D1}" srcId="{7E5AA53B-3EEE-4DE4-BB81-9044890C2946}" destId="{AAEAD571-AF40-4EA7-BA13-16F8CDA0EC62}" srcOrd="2" destOrd="0" parTransId="{209F19BE-ADAF-4C52-B320-10A1DE27C212}" sibTransId="{A73DEAC5-9FC1-448F-BCB2-2969206BE042}"/>
    <dgm:cxn modelId="{6EC39770-144B-4ED5-BA91-56D4AAEDA716}" type="presOf" srcId="{FD949706-EDCC-4ADC-8EDF-8EDA49C92325}" destId="{D79B43FC-100B-4A0D-A4D5-0D2D04B99064}" srcOrd="0" destOrd="0" presId="urn:microsoft.com/office/officeart/2008/layout/VerticalCurvedList"/>
    <dgm:cxn modelId="{79B39E52-F2C6-451C-85DC-992DAD309052}" type="presOf" srcId="{5605D28D-2CE6-4513-8566-952984E21E14}" destId="{804A7565-6545-4D31-8A42-9F88A20739CD}" srcOrd="0" destOrd="0" presId="urn:microsoft.com/office/officeart/2008/layout/VerticalCurvedList"/>
    <dgm:cxn modelId="{EDEF4F82-1237-4639-A0F7-385C1897CE66}" srcId="{7E5AA53B-3EEE-4DE4-BB81-9044890C2946}" destId="{0BEF68B8-1228-47BB-83B5-7B9CD1E3F84E}" srcOrd="0" destOrd="0" parTransId="{ED3A4BC2-B75A-4952-A38B-A42B5995DF05}" sibTransId="{FD949706-EDCC-4ADC-8EDF-8EDA49C92325}"/>
    <dgm:cxn modelId="{FAF3F884-F0CF-440F-8CB1-B7648AB1B138}" srcId="{7E5AA53B-3EEE-4DE4-BB81-9044890C2946}" destId="{5605D28D-2CE6-4513-8566-952984E21E14}" srcOrd="1" destOrd="0" parTransId="{EB15AB98-362B-4E70-A3DA-995FC3E8BA79}" sibTransId="{823D1971-2C4D-4EC5-A874-2F463DE37109}"/>
    <dgm:cxn modelId="{2382848D-0794-4B40-A161-F0311CE0F158}" type="presOf" srcId="{0BEF68B8-1228-47BB-83B5-7B9CD1E3F84E}" destId="{B5B87F00-24A9-4C59-B770-F7419EFD671C}" srcOrd="0" destOrd="0" presId="urn:microsoft.com/office/officeart/2008/layout/VerticalCurvedList"/>
    <dgm:cxn modelId="{4F65CC8F-B5A8-40BE-A32B-05862B543D6A}" type="presOf" srcId="{7E5AA53B-3EEE-4DE4-BB81-9044890C2946}" destId="{57806726-6E60-4ACC-9C1C-7DF9CC365A10}" srcOrd="0" destOrd="0" presId="urn:microsoft.com/office/officeart/2008/layout/VerticalCurvedList"/>
    <dgm:cxn modelId="{D1BC75CF-6F30-4C97-B2A3-22655879118E}" type="presOf" srcId="{AAEAD571-AF40-4EA7-BA13-16F8CDA0EC62}" destId="{D5E25A88-6C90-4B59-B4C5-368F0BF9472B}" srcOrd="0" destOrd="0" presId="urn:microsoft.com/office/officeart/2008/layout/VerticalCurvedList"/>
    <dgm:cxn modelId="{4E25B52E-70EF-4A0F-B410-0B49263AF380}" type="presParOf" srcId="{57806726-6E60-4ACC-9C1C-7DF9CC365A10}" destId="{90561C55-3C6E-4D53-85E1-2C50BCDDA392}" srcOrd="0" destOrd="0" presId="urn:microsoft.com/office/officeart/2008/layout/VerticalCurvedList"/>
    <dgm:cxn modelId="{2B3DD9E4-EC9C-4B92-B380-F89BF82E7CF3}" type="presParOf" srcId="{90561C55-3C6E-4D53-85E1-2C50BCDDA392}" destId="{B6CD42EC-5AD4-4004-AE5B-47EDA668DAA8}" srcOrd="0" destOrd="0" presId="urn:microsoft.com/office/officeart/2008/layout/VerticalCurvedList"/>
    <dgm:cxn modelId="{EA357085-80A4-4D1D-9BD2-56B1E9A721FB}" type="presParOf" srcId="{B6CD42EC-5AD4-4004-AE5B-47EDA668DAA8}" destId="{963B8EE3-40CC-4A0A-B420-D0BF920973CE}" srcOrd="0" destOrd="0" presId="urn:microsoft.com/office/officeart/2008/layout/VerticalCurvedList"/>
    <dgm:cxn modelId="{F175C6D0-411C-40FD-A19B-860D49F42061}" type="presParOf" srcId="{B6CD42EC-5AD4-4004-AE5B-47EDA668DAA8}" destId="{D79B43FC-100B-4A0D-A4D5-0D2D04B99064}" srcOrd="1" destOrd="0" presId="urn:microsoft.com/office/officeart/2008/layout/VerticalCurvedList"/>
    <dgm:cxn modelId="{794BB944-68C0-47A5-9792-652802EB36AC}" type="presParOf" srcId="{B6CD42EC-5AD4-4004-AE5B-47EDA668DAA8}" destId="{3CAD8DA1-8D53-445C-ACE8-D8449E4F0F55}" srcOrd="2" destOrd="0" presId="urn:microsoft.com/office/officeart/2008/layout/VerticalCurvedList"/>
    <dgm:cxn modelId="{B8CC75C4-3D1A-49E7-80D2-915668C1368C}" type="presParOf" srcId="{B6CD42EC-5AD4-4004-AE5B-47EDA668DAA8}" destId="{429CABD1-4116-474B-81BF-735E2CA9DD00}" srcOrd="3" destOrd="0" presId="urn:microsoft.com/office/officeart/2008/layout/VerticalCurvedList"/>
    <dgm:cxn modelId="{04DB30E7-78C7-48E9-B8D1-5F3A2304158B}" type="presParOf" srcId="{90561C55-3C6E-4D53-85E1-2C50BCDDA392}" destId="{B5B87F00-24A9-4C59-B770-F7419EFD671C}" srcOrd="1" destOrd="0" presId="urn:microsoft.com/office/officeart/2008/layout/VerticalCurvedList"/>
    <dgm:cxn modelId="{8255AB40-9E4C-4EE2-9C07-997EA488B18E}" type="presParOf" srcId="{90561C55-3C6E-4D53-85E1-2C50BCDDA392}" destId="{49CB4837-4D11-4F2A-9F6F-EE01D726DB51}" srcOrd="2" destOrd="0" presId="urn:microsoft.com/office/officeart/2008/layout/VerticalCurvedList"/>
    <dgm:cxn modelId="{79F09D46-C6E6-4FE0-863F-DD4931141D0D}" type="presParOf" srcId="{49CB4837-4D11-4F2A-9F6F-EE01D726DB51}" destId="{3F8116AC-FAC3-4E95-9865-93CCFEB191B9}" srcOrd="0" destOrd="0" presId="urn:microsoft.com/office/officeart/2008/layout/VerticalCurvedList"/>
    <dgm:cxn modelId="{EFF3A446-B4BF-45EC-8B7B-7D8007DF2C59}" type="presParOf" srcId="{90561C55-3C6E-4D53-85E1-2C50BCDDA392}" destId="{804A7565-6545-4D31-8A42-9F88A20739CD}" srcOrd="3" destOrd="0" presId="urn:microsoft.com/office/officeart/2008/layout/VerticalCurvedList"/>
    <dgm:cxn modelId="{27EF8BA3-826E-45EB-8E0B-819E8AB458CC}" type="presParOf" srcId="{90561C55-3C6E-4D53-85E1-2C50BCDDA392}" destId="{40AEDDBB-5952-41D1-941F-345050035CCA}" srcOrd="4" destOrd="0" presId="urn:microsoft.com/office/officeart/2008/layout/VerticalCurvedList"/>
    <dgm:cxn modelId="{C3ECD5BC-9B5B-4A4F-A801-9AC53B38DC89}" type="presParOf" srcId="{40AEDDBB-5952-41D1-941F-345050035CCA}" destId="{A965097E-32F1-4AB8-8C4E-2814A7596B2F}" srcOrd="0" destOrd="0" presId="urn:microsoft.com/office/officeart/2008/layout/VerticalCurvedList"/>
    <dgm:cxn modelId="{00A00E6B-5205-41AF-BE52-310D0F1BF02F}" type="presParOf" srcId="{90561C55-3C6E-4D53-85E1-2C50BCDDA392}" destId="{D5E25A88-6C90-4B59-B4C5-368F0BF9472B}" srcOrd="5" destOrd="0" presId="urn:microsoft.com/office/officeart/2008/layout/VerticalCurvedList"/>
    <dgm:cxn modelId="{8E52D3EC-D5BF-4A18-8F36-06D13FC3E0E9}" type="presParOf" srcId="{90561C55-3C6E-4D53-85E1-2C50BCDDA392}" destId="{1E5B1BE7-AEFE-4C9A-90D7-5243FC12C4B0}" srcOrd="6" destOrd="0" presId="urn:microsoft.com/office/officeart/2008/layout/VerticalCurvedList"/>
    <dgm:cxn modelId="{634F5E90-E98E-407E-9DF4-4E0858B92C94}" type="presParOf" srcId="{1E5B1BE7-AEFE-4C9A-90D7-5243FC12C4B0}" destId="{277DB4BA-23E3-4E3C-828C-D0A49C13B90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9B43FC-100B-4A0D-A4D5-0D2D04B99064}">
      <dsp:nvSpPr>
        <dsp:cNvPr id="0" name=""/>
        <dsp:cNvSpPr/>
      </dsp:nvSpPr>
      <dsp:spPr>
        <a:xfrm>
          <a:off x="-4873181" y="-746799"/>
          <a:ext cx="5804064" cy="5804064"/>
        </a:xfrm>
        <a:prstGeom prst="blockArc">
          <a:avLst>
            <a:gd name="adj1" fmla="val 18900000"/>
            <a:gd name="adj2" fmla="val 2700000"/>
            <a:gd name="adj3" fmla="val 372"/>
          </a:avLst>
        </a:prstGeom>
        <a:noFill/>
        <a:ln w="1270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B87F00-24A9-4C59-B770-F7419EFD671C}">
      <dsp:nvSpPr>
        <dsp:cNvPr id="0" name=""/>
        <dsp:cNvSpPr/>
      </dsp:nvSpPr>
      <dsp:spPr>
        <a:xfrm>
          <a:off x="598697" y="431046"/>
          <a:ext cx="6196471" cy="86209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4286" tIns="96520" rIns="96520" bIns="96520" numCol="1" spcCol="1270" anchor="ctr" anchorCtr="0">
          <a:noAutofit/>
        </a:bodyPr>
        <a:lstStyle/>
        <a:p>
          <a:pPr marL="0" lvl="0" indent="0" algn="l" defTabSz="1689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Consumer-Centered Model</a:t>
          </a:r>
        </a:p>
      </dsp:txBody>
      <dsp:txXfrm>
        <a:off x="598697" y="431046"/>
        <a:ext cx="6196471" cy="862093"/>
      </dsp:txXfrm>
    </dsp:sp>
    <dsp:sp modelId="{3F8116AC-FAC3-4E95-9865-93CCFEB191B9}">
      <dsp:nvSpPr>
        <dsp:cNvPr id="0" name=""/>
        <dsp:cNvSpPr/>
      </dsp:nvSpPr>
      <dsp:spPr>
        <a:xfrm>
          <a:off x="59889" y="323284"/>
          <a:ext cx="1077616" cy="10776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4A7565-6545-4D31-8A42-9F88A20739CD}">
      <dsp:nvSpPr>
        <dsp:cNvPr id="0" name=""/>
        <dsp:cNvSpPr/>
      </dsp:nvSpPr>
      <dsp:spPr>
        <a:xfrm>
          <a:off x="912068" y="1724186"/>
          <a:ext cx="5883100" cy="86209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4286" tIns="96520" rIns="96520" bIns="96520" numCol="1" spcCol="1270" anchor="ctr" anchorCtr="0">
          <a:noAutofit/>
        </a:bodyPr>
        <a:lstStyle/>
        <a:p>
          <a:pPr marL="0" lvl="0" indent="0" algn="l" defTabSz="1689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Tools/Applications</a:t>
          </a:r>
        </a:p>
      </dsp:txBody>
      <dsp:txXfrm>
        <a:off x="912068" y="1724186"/>
        <a:ext cx="5883100" cy="862093"/>
      </dsp:txXfrm>
    </dsp:sp>
    <dsp:sp modelId="{A965097E-32F1-4AB8-8C4E-2814A7596B2F}">
      <dsp:nvSpPr>
        <dsp:cNvPr id="0" name=""/>
        <dsp:cNvSpPr/>
      </dsp:nvSpPr>
      <dsp:spPr>
        <a:xfrm>
          <a:off x="373260" y="1616424"/>
          <a:ext cx="1077616" cy="10776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E25A88-6C90-4B59-B4C5-368F0BF9472B}">
      <dsp:nvSpPr>
        <dsp:cNvPr id="0" name=""/>
        <dsp:cNvSpPr/>
      </dsp:nvSpPr>
      <dsp:spPr>
        <a:xfrm>
          <a:off x="598697" y="3017325"/>
          <a:ext cx="6196471" cy="86209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4286" tIns="96520" rIns="96520" bIns="96520" numCol="1" spcCol="1270" anchor="ctr" anchorCtr="0">
          <a:noAutofit/>
        </a:bodyPr>
        <a:lstStyle/>
        <a:p>
          <a:pPr marL="0" lvl="0" indent="0" algn="l" defTabSz="1689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Realtor Opportunities</a:t>
          </a:r>
        </a:p>
      </dsp:txBody>
      <dsp:txXfrm>
        <a:off x="598697" y="3017325"/>
        <a:ext cx="6196471" cy="862093"/>
      </dsp:txXfrm>
    </dsp:sp>
    <dsp:sp modelId="{277DB4BA-23E3-4E3C-828C-D0A49C13B904}">
      <dsp:nvSpPr>
        <dsp:cNvPr id="0" name=""/>
        <dsp:cNvSpPr/>
      </dsp:nvSpPr>
      <dsp:spPr>
        <a:xfrm>
          <a:off x="59889" y="2909563"/>
          <a:ext cx="1077616" cy="10776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644646B-21C0-410B-BA17-64C59EB2927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89392C-F5C5-4C38-94CE-455C7F40279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4929A4FD-FAFB-4CDA-9DC5-D20CA18269A9}" type="datetimeFigureOut">
              <a:rPr lang="en-US" smtClean="0"/>
              <a:t>7/10/2019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2F3D2C-86D2-4CEA-B1B8-750885E16DD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6D5F72-69F2-4B4B-A943-B04C4B1E36A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E3BEBA49-8001-49C3-9348-7448336215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9060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CB91E35E-F34C-4F0E-B8A1-D9F5F49CB3AD}" type="datetimeFigureOut">
              <a:rPr lang="en-US" smtClean="0"/>
              <a:t>7/10/2019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CD3F15BC-4AA1-41C4-8C26-91A7E3BB93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467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3F15BC-4AA1-41C4-8C26-91A7E3BB93D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0528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3F15BC-4AA1-41C4-8C26-91A7E3BB93DC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3733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3F15BC-4AA1-41C4-8C26-91A7E3BB93DC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064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3F15BC-4AA1-41C4-8C26-91A7E3BB93D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0494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3F15BC-4AA1-41C4-8C26-91A7E3BB93D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973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3F15BC-4AA1-41C4-8C26-91A7E3BB93D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4480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3F15BC-4AA1-41C4-8C26-91A7E3BB93D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9126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3F15BC-4AA1-41C4-8C26-91A7E3BB93D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2819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3F15BC-4AA1-41C4-8C26-91A7E3BB93D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0796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3F15BC-4AA1-41C4-8C26-91A7E3BB93D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3549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3F15BC-4AA1-41C4-8C26-91A7E3BB93D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95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018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701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526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981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290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167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574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318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690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29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803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2855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tista.com/chart/9934/voice-enabled-digital-assistant-users-by-generation/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70b4_qyCWQc?feature=oembed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DC5tHjwdCO4?feature=oembed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ybersource.com/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player.vimeo.com/video/287526312?app_id=122963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4jDlTypfWgs?feature=oembed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493D4EDA-58E0-40CC-B3CA-14CDEB349D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Digital Connections">
            <a:extLst>
              <a:ext uri="{FF2B5EF4-FFF2-40B4-BE49-F238E27FC236}">
                <a16:creationId xmlns:a16="http://schemas.microsoft.com/office/drawing/2014/main" id="{3840F91C-EDD0-4D4E-A4AB-E6C77856C8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265" t="9091" r="3502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AA9EB0BC-A85E-4C26-B355-5DFCEF6CC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643E56B-BD42-413D-B17D-7958270F5D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6C04F74-9467-4FA5-95DC-8D481A297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73DE1C3-5C37-42E9-A3F0-256F193832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4A2E7EC3-E07C-46CE-9B25-41865A506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732" y="4428067"/>
            <a:ext cx="11260667" cy="1962497"/>
          </a:xfrm>
          <a:prstGeom prst="rect">
            <a:avLst/>
          </a:prstGeom>
          <a:solidFill>
            <a:schemeClr val="accent1">
              <a:alpha val="97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2C5318-1A1E-49D0-B2E2-A4B0FA9E8A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4572000"/>
            <a:ext cx="10993549" cy="895244"/>
          </a:xfrm>
        </p:spPr>
        <p:txBody>
          <a:bodyPr>
            <a:no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REALTOR 2025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0E4295-7E7F-492F-961F-A070BD142AF6}"/>
              </a:ext>
            </a:extLst>
          </p:cNvPr>
          <p:cNvSpPr txBox="1"/>
          <p:nvPr/>
        </p:nvSpPr>
        <p:spPr>
          <a:xfrm>
            <a:off x="704675" y="5721292"/>
            <a:ext cx="10870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INLAND VALLEYS ASSOCIATION OF REALTORS – JUNE 27</a:t>
            </a:r>
            <a:r>
              <a:rPr lang="en-US" baseline="30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TH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, 2019</a:t>
            </a:r>
          </a:p>
        </p:txBody>
      </p:sp>
    </p:spTree>
    <p:extLst>
      <p:ext uri="{BB962C8B-B14F-4D97-AF65-F5344CB8AC3E}">
        <p14:creationId xmlns:p14="http://schemas.microsoft.com/office/powerpoint/2010/main" val="1487700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31823AA-3680-4550-A569-FF9B6C81AC4C}"/>
              </a:ext>
            </a:extLst>
          </p:cNvPr>
          <p:cNvSpPr txBox="1"/>
          <p:nvPr/>
        </p:nvSpPr>
        <p:spPr>
          <a:xfrm>
            <a:off x="966132" y="810283"/>
            <a:ext cx="102597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Even the smallest hands now </a:t>
            </a:r>
            <a:r>
              <a:rPr lang="en-US" sz="3600" b="1" dirty="0">
                <a:solidFill>
                  <a:srgbClr val="FF0000"/>
                </a:solidFill>
              </a:rPr>
              <a:t>EXPECT</a:t>
            </a:r>
            <a:r>
              <a:rPr lang="en-US" sz="3600" dirty="0"/>
              <a:t> to hold more computing power than a 1950’s mainframe that was the size of a 3-STORY BUILDING…</a:t>
            </a:r>
          </a:p>
        </p:txBody>
      </p:sp>
      <p:pic>
        <p:nvPicPr>
          <p:cNvPr id="10242" name="Picture 2" descr="Related image">
            <a:extLst>
              <a:ext uri="{FF2B5EF4-FFF2-40B4-BE49-F238E27FC236}">
                <a16:creationId xmlns:a16="http://schemas.microsoft.com/office/drawing/2014/main" id="{EF4578BB-3AAD-49B0-BDA1-7801CF123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2809217"/>
            <a:ext cx="857250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730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4AE9D071-98CF-435C-BD2B-976514544D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Content Placeholder 4" descr="Digital Numbers">
            <a:extLst>
              <a:ext uri="{FF2B5EF4-FFF2-40B4-BE49-F238E27FC236}">
                <a16:creationId xmlns:a16="http://schemas.microsoft.com/office/drawing/2014/main" id="{EA70616B-E344-4856-8DF9-707C2623661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681" r="9091" b="1271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D619FC33-16ED-4246-9596-BEFEB55E4C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7" y="457200"/>
            <a:ext cx="7507083" cy="5935132"/>
            <a:chOff x="438067" y="457200"/>
            <a:chExt cx="7507083" cy="593513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EEA80E1-F99F-4009-837F-2F72F8A5D5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7" y="618067"/>
              <a:ext cx="7503665" cy="5774265"/>
            </a:xfrm>
            <a:prstGeom prst="rect">
              <a:avLst/>
            </a:prstGeom>
            <a:solidFill>
              <a:schemeClr val="accent1">
                <a:alpha val="97000"/>
              </a:scheme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230AF9A-4641-4BD8-9F95-9607CD3040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703D4EC-9389-41B6-B88B-B6FDC8CD33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F2616EE-270D-4F4C-BA1F-2708D387B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1006956"/>
            <a:ext cx="7213600" cy="1121871"/>
          </a:xfr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AGENDA</a:t>
            </a:r>
          </a:p>
        </p:txBody>
      </p:sp>
      <p:graphicFrame>
        <p:nvGraphicFramePr>
          <p:cNvPr id="6" name="Content Placeholder 5" descr="SmartArt">
            <a:extLst>
              <a:ext uri="{FF2B5EF4-FFF2-40B4-BE49-F238E27FC236}">
                <a16:creationId xmlns:a16="http://schemas.microsoft.com/office/drawing/2014/main" id="{BF629521-FFD2-45DA-9D1D-A5F09BD5A2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2896666"/>
              </p:ext>
            </p:extLst>
          </p:nvPr>
        </p:nvGraphicFramePr>
        <p:xfrm>
          <a:off x="719571" y="1929467"/>
          <a:ext cx="6854248" cy="43104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093220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E1876-FFB7-49F9-BF04-794AC3BE7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Consumer-Centered Model</a:t>
            </a:r>
          </a:p>
        </p:txBody>
      </p:sp>
      <p:sp>
        <p:nvSpPr>
          <p:cNvPr id="9" name="Rektangel med afrundet, diagonalt hjørne 35">
            <a:extLst>
              <a:ext uri="{FF2B5EF4-FFF2-40B4-BE49-F238E27FC236}">
                <a16:creationId xmlns:a16="http://schemas.microsoft.com/office/drawing/2014/main" id="{447A7200-6CCB-46C2-B421-81D73AB75939}"/>
              </a:ext>
            </a:extLst>
          </p:cNvPr>
          <p:cNvSpPr/>
          <p:nvPr/>
        </p:nvSpPr>
        <p:spPr>
          <a:xfrm>
            <a:off x="0" y="1706269"/>
            <a:ext cx="12191999" cy="604851"/>
          </a:xfrm>
          <a:prstGeom prst="round2DiagRect">
            <a:avLst>
              <a:gd name="adj1" fmla="val 6137"/>
              <a:gd name="adj2" fmla="val 0"/>
            </a:avLst>
          </a:prstGeom>
          <a:gradFill>
            <a:gsLst>
              <a:gs pos="0">
                <a:schemeClr val="bg1"/>
              </a:gs>
              <a:gs pos="99000">
                <a:schemeClr val="bg1">
                  <a:lumMod val="95000"/>
                </a:schemeClr>
              </a:gs>
            </a:gsLst>
            <a:lin ang="3600000" scaled="0"/>
          </a:gradFill>
          <a:ln w="12700" cap="flat" cmpd="sng" algn="ctr">
            <a:noFill/>
            <a:prstDash val="solid"/>
          </a:ln>
          <a:effectLst>
            <a:outerShdw blurRad="50800" dist="38100" dir="2700000" algn="tl" rotWithShape="0">
              <a:schemeClr val="bg1">
                <a:lumMod val="85000"/>
                <a:alpha val="40000"/>
              </a:scheme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b="1" kern="0" noProof="1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Arial" charset="0"/>
              </a:rPr>
              <a:t>“A better consumer experience will always be the key driver of change in the real estate industry”</a:t>
            </a:r>
            <a:endParaRPr lang="da-DK" sz="2000" kern="0" dirty="0">
              <a:solidFill>
                <a:sysClr val="window" lastClr="FFFFFF"/>
              </a:solidFill>
              <a:latin typeface="Calibri"/>
            </a:endParaRPr>
          </a:p>
        </p:txBody>
      </p:sp>
      <p:pic>
        <p:nvPicPr>
          <p:cNvPr id="10" name="Picture 2" descr="Image result for home buyer">
            <a:extLst>
              <a:ext uri="{FF2B5EF4-FFF2-40B4-BE49-F238E27FC236}">
                <a16:creationId xmlns:a16="http://schemas.microsoft.com/office/drawing/2014/main" id="{4C8B19C2-9E0A-4BF3-B08C-A6E4CDBE0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462" y="3625850"/>
            <a:ext cx="4570878" cy="323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1A316CCB-2CE9-43AD-85F9-2F68058DF0DE}"/>
              </a:ext>
            </a:extLst>
          </p:cNvPr>
          <p:cNvSpPr/>
          <p:nvPr/>
        </p:nvSpPr>
        <p:spPr>
          <a:xfrm>
            <a:off x="5307298" y="2454448"/>
            <a:ext cx="5313163" cy="4394863"/>
          </a:xfrm>
          <a:prstGeom prst="wedgeRectCallout">
            <a:avLst>
              <a:gd name="adj1" fmla="val -72647"/>
              <a:gd name="adj2" fmla="val 131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“We want all of the following:”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Convenience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Transparency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Certainty about dates and dollars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Accurate Information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Responsiveness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Flexibility/Choices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Control over the process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Lower Fees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Higher Seller Prices/Lower Buyer Prices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Quicker Schedules</a:t>
            </a:r>
          </a:p>
        </p:txBody>
      </p:sp>
    </p:spTree>
    <p:extLst>
      <p:ext uri="{BB962C8B-B14F-4D97-AF65-F5344CB8AC3E}">
        <p14:creationId xmlns:p14="http://schemas.microsoft.com/office/powerpoint/2010/main" val="16095337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40558-A365-4CCE-92FA-5A48CD98F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n-US" sz="2600" dirty="0">
                <a:solidFill>
                  <a:srgbClr val="FFFEFF"/>
                </a:solidFill>
              </a:rPr>
              <a:t>NEW TOOLS/APPLICATIONS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04856F-A052-430D-B16F-3ECD0614A6FC}"/>
              </a:ext>
            </a:extLst>
          </p:cNvPr>
          <p:cNvSpPr txBox="1"/>
          <p:nvPr/>
        </p:nvSpPr>
        <p:spPr>
          <a:xfrm>
            <a:off x="4514955" y="2739540"/>
            <a:ext cx="3162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AI</a:t>
            </a:r>
            <a:endParaRPr lang="en-US" sz="24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A5AB15-8EA4-43D3-96D4-F5574122830E}"/>
              </a:ext>
            </a:extLst>
          </p:cNvPr>
          <p:cNvSpPr txBox="1"/>
          <p:nvPr/>
        </p:nvSpPr>
        <p:spPr>
          <a:xfrm>
            <a:off x="8191640" y="3538328"/>
            <a:ext cx="3605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800"/>
            </a:lvl1pPr>
          </a:lstStyle>
          <a:p>
            <a:r>
              <a:rPr lang="pt-BR" sz="2400" b="1" dirty="0"/>
              <a:t>VR &amp; AR</a:t>
            </a:r>
            <a:endParaRPr lang="en-US" sz="2400" b="1" dirty="0"/>
          </a:p>
        </p:txBody>
      </p:sp>
      <p:pic>
        <p:nvPicPr>
          <p:cNvPr id="7" name="Picture 4" descr="Image result for artificial intelligence">
            <a:extLst>
              <a:ext uri="{FF2B5EF4-FFF2-40B4-BE49-F238E27FC236}">
                <a16:creationId xmlns:a16="http://schemas.microsoft.com/office/drawing/2014/main" id="{5C416AC5-2E44-432E-A65A-161D644C44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955" y="3218199"/>
            <a:ext cx="3162090" cy="1923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988504D-7C33-4F11-8180-8CDA45C833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1640" y="3973584"/>
            <a:ext cx="3605520" cy="28844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CF106FE-845E-44B3-88FF-2F1F526A787A}"/>
              </a:ext>
            </a:extLst>
          </p:cNvPr>
          <p:cNvSpPr txBox="1"/>
          <p:nvPr/>
        </p:nvSpPr>
        <p:spPr>
          <a:xfrm>
            <a:off x="394841" y="1878381"/>
            <a:ext cx="3605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VUI</a:t>
            </a:r>
            <a:endParaRPr lang="en-US" sz="2400" b="1" dirty="0"/>
          </a:p>
        </p:txBody>
      </p:sp>
      <p:pic>
        <p:nvPicPr>
          <p:cNvPr id="2050" name="Picture 2" descr="Related image">
            <a:extLst>
              <a:ext uri="{FF2B5EF4-FFF2-40B4-BE49-F238E27FC236}">
                <a16:creationId xmlns:a16="http://schemas.microsoft.com/office/drawing/2014/main" id="{ED899BC2-2632-418A-8BED-8D1315CE1D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3"/>
          <a:stretch/>
        </p:blipFill>
        <p:spPr bwMode="auto">
          <a:xfrm>
            <a:off x="394841" y="2340046"/>
            <a:ext cx="3605520" cy="179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575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31823AA-3680-4550-A569-FF9B6C81AC4C}"/>
              </a:ext>
            </a:extLst>
          </p:cNvPr>
          <p:cNvSpPr txBox="1"/>
          <p:nvPr/>
        </p:nvSpPr>
        <p:spPr>
          <a:xfrm>
            <a:off x="436229" y="810491"/>
            <a:ext cx="112831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“Interfaces to digital systems of the future will no longer be machine driven. They will be human centric” </a:t>
            </a:r>
          </a:p>
          <a:p>
            <a:r>
              <a:rPr lang="en-US" sz="2000" dirty="0"/>
              <a:t>Werner </a:t>
            </a:r>
            <a:r>
              <a:rPr lang="en-US" sz="2000" dirty="0" err="1"/>
              <a:t>Vogels</a:t>
            </a:r>
            <a:r>
              <a:rPr lang="en-US" sz="2000" dirty="0"/>
              <a:t>, Amazon’s chief technology officer</a:t>
            </a:r>
          </a:p>
        </p:txBody>
      </p:sp>
      <p:pic>
        <p:nvPicPr>
          <p:cNvPr id="3" name="Picture 2" descr="Image result for hal 9000">
            <a:extLst>
              <a:ext uri="{FF2B5EF4-FFF2-40B4-BE49-F238E27FC236}">
                <a16:creationId xmlns:a16="http://schemas.microsoft.com/office/drawing/2014/main" id="{D573FCC2-B942-4031-BF36-81DE24C75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23" y="2195486"/>
            <a:ext cx="7161402" cy="447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5EF9C8A-286E-45DA-8069-B04DAFFC42F6}"/>
              </a:ext>
            </a:extLst>
          </p:cNvPr>
          <p:cNvSpPr txBox="1"/>
          <p:nvPr/>
        </p:nvSpPr>
        <p:spPr>
          <a:xfrm>
            <a:off x="8506436" y="2684477"/>
            <a:ext cx="268447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According to </a:t>
            </a:r>
            <a:r>
              <a:rPr lang="en-US" sz="3200" dirty="0">
                <a:hlinkClick r:id="rId3"/>
              </a:rPr>
              <a:t>Statista</a:t>
            </a:r>
            <a:r>
              <a:rPr lang="en-US" sz="3200" dirty="0"/>
              <a:t>, 39% of millennials use voice search. </a:t>
            </a:r>
          </a:p>
          <a:p>
            <a:endParaRPr lang="en-US" sz="3200" dirty="0"/>
          </a:p>
          <a:p>
            <a:pPr algn="r"/>
            <a:r>
              <a:rPr lang="en-US" sz="2400" dirty="0"/>
              <a:t>11/2018</a:t>
            </a:r>
          </a:p>
        </p:txBody>
      </p:sp>
    </p:spTree>
    <p:extLst>
      <p:ext uri="{BB962C8B-B14F-4D97-AF65-F5344CB8AC3E}">
        <p14:creationId xmlns:p14="http://schemas.microsoft.com/office/powerpoint/2010/main" val="38203925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E1876-FFB7-49F9-BF04-794AC3BE7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VOICE-ENABLED REAL-ESTATE TOOLS</a:t>
            </a:r>
          </a:p>
        </p:txBody>
      </p:sp>
      <p:pic>
        <p:nvPicPr>
          <p:cNvPr id="4" name="Online Media 3" title="Voiceter Pro's real estate search is available on Alexa, Google and Cortana users">
            <a:hlinkClick r:id="" action="ppaction://media"/>
            <a:extLst>
              <a:ext uri="{FF2B5EF4-FFF2-40B4-BE49-F238E27FC236}">
                <a16:creationId xmlns:a16="http://schemas.microsoft.com/office/drawing/2014/main" id="{D3380F4D-0962-4F27-8D3C-898D5E0E990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16822" y="2016504"/>
            <a:ext cx="8218415" cy="4622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0216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31823AA-3680-4550-A569-FF9B6C81AC4C}"/>
              </a:ext>
            </a:extLst>
          </p:cNvPr>
          <p:cNvSpPr txBox="1"/>
          <p:nvPr/>
        </p:nvSpPr>
        <p:spPr>
          <a:xfrm>
            <a:off x="436229" y="810491"/>
            <a:ext cx="11283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Virtual Property Assistant</a:t>
            </a:r>
            <a:endParaRPr lang="en-US" sz="1600" dirty="0"/>
          </a:p>
        </p:txBody>
      </p:sp>
      <p:pic>
        <p:nvPicPr>
          <p:cNvPr id="3" name="Online Media 2" title="Give your listing a VOICE - Real Estate Agent Virtual Advisor">
            <a:hlinkClick r:id="" action="ppaction://media"/>
            <a:extLst>
              <a:ext uri="{FF2B5EF4-FFF2-40B4-BE49-F238E27FC236}">
                <a16:creationId xmlns:a16="http://schemas.microsoft.com/office/drawing/2014/main" id="{45055F65-8882-4C52-AC5B-228F906CFC3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43683" y="1456822"/>
            <a:ext cx="8668284" cy="487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0600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ecurecdn.pymnts.com/wp-content/uploads/2019/05/Visa-CyberSource-AI.jpg">
            <a:extLst>
              <a:ext uri="{FF2B5EF4-FFF2-40B4-BE49-F238E27FC236}">
                <a16:creationId xmlns:a16="http://schemas.microsoft.com/office/drawing/2014/main" id="{6F23A924-96D8-4901-B776-BA34DFA5D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176" y="2281804"/>
            <a:ext cx="7185647" cy="4290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31823AA-3680-4550-A569-FF9B6C81AC4C}"/>
              </a:ext>
            </a:extLst>
          </p:cNvPr>
          <p:cNvSpPr txBox="1"/>
          <p:nvPr/>
        </p:nvSpPr>
        <p:spPr>
          <a:xfrm>
            <a:off x="436229" y="810491"/>
            <a:ext cx="11283192" cy="11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role of AI is to </a:t>
            </a:r>
            <a:r>
              <a:rPr lang="en-US" sz="2800" u="sng" dirty="0"/>
              <a:t>predict</a:t>
            </a:r>
            <a:r>
              <a:rPr lang="en-US" sz="2800" dirty="0"/>
              <a:t> and </a:t>
            </a:r>
            <a:r>
              <a:rPr lang="en-US" sz="2800" u="sng" dirty="0"/>
              <a:t>not to know</a:t>
            </a:r>
            <a:r>
              <a:rPr lang="en-US" sz="2800" dirty="0"/>
              <a:t>.</a:t>
            </a:r>
          </a:p>
          <a:p>
            <a:r>
              <a:rPr lang="en-US" sz="2800" dirty="0"/>
              <a:t>It </a:t>
            </a:r>
            <a:r>
              <a:rPr lang="en-US" sz="2800" i="1" dirty="0"/>
              <a:t>cannot </a:t>
            </a:r>
            <a:r>
              <a:rPr lang="en-US" sz="2800" dirty="0"/>
              <a:t>know, because AI is about trying to understand an unknown event</a:t>
            </a:r>
          </a:p>
          <a:p>
            <a:r>
              <a:rPr lang="en-US" sz="1000" dirty="0"/>
              <a:t>(</a:t>
            </a:r>
            <a:r>
              <a:rPr lang="en-US" sz="1000" b="1" dirty="0"/>
              <a:t>Scott Boding, vice president of risk solutions product management for Visa’s </a:t>
            </a:r>
            <a:r>
              <a:rPr lang="en-US" sz="1000" b="1" dirty="0">
                <a:hlinkClick r:id="rId3"/>
              </a:rPr>
              <a:t>CyberSource</a:t>
            </a:r>
            <a:r>
              <a:rPr lang="en-US" sz="1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452527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31823AA-3680-4550-A569-FF9B6C81AC4C}"/>
              </a:ext>
            </a:extLst>
          </p:cNvPr>
          <p:cNvSpPr txBox="1"/>
          <p:nvPr/>
        </p:nvSpPr>
        <p:spPr>
          <a:xfrm>
            <a:off x="436229" y="810491"/>
            <a:ext cx="11283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Realogy is embracing AI technology through an exclusive partnership with </a:t>
            </a:r>
            <a:r>
              <a:rPr lang="en-US" sz="2400" dirty="0" err="1"/>
              <a:t>Ojo</a:t>
            </a:r>
            <a:r>
              <a:rPr lang="en-US" sz="2400" dirty="0"/>
              <a:t> Labs, a mobile app that promises to cultivate and nurture leads until they’re ready to be in direct contact with an agent.</a:t>
            </a:r>
            <a:endParaRPr lang="en-US" sz="1100" dirty="0"/>
          </a:p>
        </p:txBody>
      </p:sp>
      <p:pic>
        <p:nvPicPr>
          <p:cNvPr id="3" name="Online Media 2" title="OJO Home Canada">
            <a:hlinkClick r:id="" action="ppaction://media"/>
            <a:extLst>
              <a:ext uri="{FF2B5EF4-FFF2-40B4-BE49-F238E27FC236}">
                <a16:creationId xmlns:a16="http://schemas.microsoft.com/office/drawing/2014/main" id="{2EB78DFB-2ADA-44A8-ADAA-19BCBAA0DB5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13825" y="2149679"/>
            <a:ext cx="8128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0621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B82F8C5-5A83-496C-8173-F328E4559B13}"/>
              </a:ext>
            </a:extLst>
          </p:cNvPr>
          <p:cNvSpPr txBox="1"/>
          <p:nvPr/>
        </p:nvSpPr>
        <p:spPr>
          <a:xfrm>
            <a:off x="1771476" y="1413063"/>
            <a:ext cx="8649048" cy="4031873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Gary Keller statements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We’re in the age of machines that are “always on, always learning, always thinking.”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“AI can either be a partner or a competitor”.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“data is the new oil” … it’s the raw material that is worthless until refined/transformed into some useful product. But without data, there can be no ‘gasoline’.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BFFECA-DA49-4B64-959B-C29D13A9B6B5}"/>
              </a:ext>
            </a:extLst>
          </p:cNvPr>
          <p:cNvSpPr txBox="1"/>
          <p:nvPr/>
        </p:nvSpPr>
        <p:spPr>
          <a:xfrm>
            <a:off x="629174" y="872455"/>
            <a:ext cx="10897299" cy="369332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spcBef>
                <a:spcPct val="0"/>
              </a:spcBef>
              <a:buNone/>
              <a:defRPr sz="2400" b="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MORE DATA = BETTER PREDICTIONS</a:t>
            </a:r>
          </a:p>
        </p:txBody>
      </p:sp>
    </p:spTree>
    <p:extLst>
      <p:ext uri="{BB962C8B-B14F-4D97-AF65-F5344CB8AC3E}">
        <p14:creationId xmlns:p14="http://schemas.microsoft.com/office/powerpoint/2010/main" val="2412144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49E589C-C0CD-45D3-9EAF-7B4CEB26A4DE}"/>
              </a:ext>
            </a:extLst>
          </p:cNvPr>
          <p:cNvSpPr/>
          <p:nvPr/>
        </p:nvSpPr>
        <p:spPr>
          <a:xfrm>
            <a:off x="436227" y="889844"/>
            <a:ext cx="1127480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Raise your hand if you subscribe to Netflix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2019, there are 39 million "cord-cutters" ... defined as people over the age of 18 that rely on the Internet and no longer have access to traditional pay TV services (that's 15% of the US population)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Who here still uses a "flip-phone"?.... don't be embarrassed.. we know who you are...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2019, there are 250 million people in the US using smartphones (that's 70% of the US population)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Is there anyone here that fills-out their tax returns using paper and pencil?... Anyone?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2019, over 92% of IRS tax returns were filed electronically.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So, what you've told me is.... we love it when technology is fast, affordable, and convenient.</a:t>
            </a:r>
          </a:p>
        </p:txBody>
      </p:sp>
    </p:spTree>
    <p:extLst>
      <p:ext uri="{BB962C8B-B14F-4D97-AF65-F5344CB8AC3E}">
        <p14:creationId xmlns:p14="http://schemas.microsoft.com/office/powerpoint/2010/main" val="1633542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31823AA-3680-4550-A569-FF9B6C81AC4C}"/>
              </a:ext>
            </a:extLst>
          </p:cNvPr>
          <p:cNvSpPr txBox="1"/>
          <p:nvPr/>
        </p:nvSpPr>
        <p:spPr>
          <a:xfrm>
            <a:off x="453005" y="810283"/>
            <a:ext cx="112580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Augmented Reality allows the user to see the real world as it is right now, but with certain elements altered and manipulated.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AD04B4-D2CC-47B5-A881-DE0CE60247D3}"/>
              </a:ext>
            </a:extLst>
          </p:cNvPr>
          <p:cNvSpPr txBox="1"/>
          <p:nvPr/>
        </p:nvSpPr>
        <p:spPr>
          <a:xfrm>
            <a:off x="0" y="6047717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chemeClr val="accent6"/>
                </a:solidFill>
              </a:rPr>
              <a:t>Pokémon GO has $2.45 billion in revenue, 550 million downloads globally</a:t>
            </a:r>
          </a:p>
        </p:txBody>
      </p:sp>
      <p:pic>
        <p:nvPicPr>
          <p:cNvPr id="12290" name="Picture 2" descr="https://9to5mac.com/wp-content/uploads/sites/6/2018/01/pokemon-go.jpg?quality=82&amp;strip=all&amp;w=1500">
            <a:extLst>
              <a:ext uri="{FF2B5EF4-FFF2-40B4-BE49-F238E27FC236}">
                <a16:creationId xmlns:a16="http://schemas.microsoft.com/office/drawing/2014/main" id="{61F48BCB-1695-4A5C-9E68-1346A206C9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649" y="2648988"/>
            <a:ext cx="6628700" cy="33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86829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www.snyxius.com/wp-content/uploads/2019/02/ikea.jpg">
            <a:extLst>
              <a:ext uri="{FF2B5EF4-FFF2-40B4-BE49-F238E27FC236}">
                <a16:creationId xmlns:a16="http://schemas.microsoft.com/office/drawing/2014/main" id="{C4589452-2F79-4524-AD8E-7B6BEAB49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737" y="1537192"/>
            <a:ext cx="8062519" cy="4535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191A519-8850-4DA9-815E-D8936D528CD9}"/>
              </a:ext>
            </a:extLst>
          </p:cNvPr>
          <p:cNvSpPr txBox="1"/>
          <p:nvPr/>
        </p:nvSpPr>
        <p:spPr>
          <a:xfrm>
            <a:off x="496346" y="644804"/>
            <a:ext cx="111993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Ikea Place is an AR app that allows customers to try out IKEA furniture in a virtual environment before buying.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67E6CA-816E-4CE4-9A8D-C27AD7E1C8BF}"/>
              </a:ext>
            </a:extLst>
          </p:cNvPr>
          <p:cNvSpPr txBox="1"/>
          <p:nvPr/>
        </p:nvSpPr>
        <p:spPr>
          <a:xfrm>
            <a:off x="496348" y="6133750"/>
            <a:ext cx="11199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It can render accurate 3D images, giving customers realistic portrayal of how the items look in the real world. </a:t>
            </a:r>
          </a:p>
        </p:txBody>
      </p:sp>
    </p:spTree>
    <p:extLst>
      <p:ext uri="{BB962C8B-B14F-4D97-AF65-F5344CB8AC3E}">
        <p14:creationId xmlns:p14="http://schemas.microsoft.com/office/powerpoint/2010/main" val="15536576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91A519-8850-4DA9-815E-D8936D528CD9}"/>
              </a:ext>
            </a:extLst>
          </p:cNvPr>
          <p:cNvSpPr txBox="1"/>
          <p:nvPr/>
        </p:nvSpPr>
        <p:spPr>
          <a:xfrm>
            <a:off x="496346" y="644804"/>
            <a:ext cx="11199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Realtor.com offers a</a:t>
            </a:r>
            <a:r>
              <a:rPr lang="en-US" sz="2400" dirty="0">
                <a:solidFill>
                  <a:srgbClr val="212121"/>
                </a:solidFill>
                <a:latin typeface="Arial" panose="020B0604020202020204" pitchFamily="34" charset="0"/>
              </a:rPr>
              <a:t> real estate app has several AR features.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67E6CA-816E-4CE4-9A8D-C27AD7E1C8BF}"/>
              </a:ext>
            </a:extLst>
          </p:cNvPr>
          <p:cNvSpPr txBox="1"/>
          <p:nvPr/>
        </p:nvSpPr>
        <p:spPr>
          <a:xfrm>
            <a:off x="387291" y="5169016"/>
            <a:ext cx="111993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212121"/>
                </a:solidFill>
                <a:latin typeface="Arial" panose="020B0604020202020204" pitchFamily="34" charset="0"/>
              </a:rPr>
              <a:t>The consumer sees the price, the address, number of beds and baths, square footage, as well as real estate agent contacts. Just walking around neighborhoods and holding a phone you can find what houses are on sale.</a:t>
            </a:r>
            <a:endParaRPr lang="en-US" sz="2400" dirty="0"/>
          </a:p>
        </p:txBody>
      </p:sp>
      <p:pic>
        <p:nvPicPr>
          <p:cNvPr id="14338" name="Picture 2" descr="AR app for realtor">
            <a:extLst>
              <a:ext uri="{FF2B5EF4-FFF2-40B4-BE49-F238E27FC236}">
                <a16:creationId xmlns:a16="http://schemas.microsoft.com/office/drawing/2014/main" id="{7141208A-609D-42C4-86BC-F3142B788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878" y="1123084"/>
            <a:ext cx="7704238" cy="4029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55102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nline Media 2" title="Realtor.comￂﾮ Street Peek Android App - Augmented Reality">
            <a:hlinkClick r:id="" action="ppaction://media"/>
            <a:extLst>
              <a:ext uri="{FF2B5EF4-FFF2-40B4-BE49-F238E27FC236}">
                <a16:creationId xmlns:a16="http://schemas.microsoft.com/office/drawing/2014/main" id="{F7C9194A-AFF4-4E08-9B1C-5C9945E3ACB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21996" y="687373"/>
            <a:ext cx="9748007" cy="5483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0542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633EB-7DCB-4DDC-80AF-C885A3EE1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REALTOR OPPORTUNITIES</a:t>
            </a:r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2F236401-24C2-4B02-9A6F-B4D485D97093}"/>
              </a:ext>
            </a:extLst>
          </p:cNvPr>
          <p:cNvSpPr txBox="1">
            <a:spLocks/>
          </p:cNvSpPr>
          <p:nvPr/>
        </p:nvSpPr>
        <p:spPr>
          <a:xfrm>
            <a:off x="1669409" y="1956659"/>
            <a:ext cx="9941399" cy="830997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/>
              <a:t>Realtors are fundamentally “Problem Solvers”… </a:t>
            </a:r>
            <a:br>
              <a:rPr lang="en-US" sz="2400" dirty="0"/>
            </a:br>
            <a:r>
              <a:rPr lang="en-US" sz="2400" dirty="0"/>
              <a:t>and we will always have value for that reason</a:t>
            </a:r>
          </a:p>
        </p:txBody>
      </p:sp>
      <p:sp>
        <p:nvSpPr>
          <p:cNvPr id="10" name="Tekstboks 31">
            <a:extLst>
              <a:ext uri="{FF2B5EF4-FFF2-40B4-BE49-F238E27FC236}">
                <a16:creationId xmlns:a16="http://schemas.microsoft.com/office/drawing/2014/main" id="{2FF32001-EA2E-410B-8578-25141545C36C}"/>
              </a:ext>
            </a:extLst>
          </p:cNvPr>
          <p:cNvSpPr txBox="1"/>
          <p:nvPr/>
        </p:nvSpPr>
        <p:spPr>
          <a:xfrm>
            <a:off x="1669409" y="5629980"/>
            <a:ext cx="904709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“We are called to be architects of the future, not its victims.”</a:t>
            </a:r>
          </a:p>
          <a:p>
            <a:pPr algn="ctr"/>
            <a:r>
              <a:rPr lang="en-US" sz="2800" dirty="0"/>
              <a:t>—R. Buckminster Fuller</a:t>
            </a:r>
            <a:endParaRPr lang="da-DK" sz="36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pic>
        <p:nvPicPr>
          <p:cNvPr id="11" name="Picture 4" descr="Image result for fixer">
            <a:extLst>
              <a:ext uri="{FF2B5EF4-FFF2-40B4-BE49-F238E27FC236}">
                <a16:creationId xmlns:a16="http://schemas.microsoft.com/office/drawing/2014/main" id="{7F88C942-DEA6-4C79-9833-4338B6EA3F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38" b="33580"/>
          <a:stretch/>
        </p:blipFill>
        <p:spPr bwMode="auto">
          <a:xfrm>
            <a:off x="5632821" y="3001046"/>
            <a:ext cx="5977988" cy="2415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46979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Image result for billions served">
            <a:extLst>
              <a:ext uri="{FF2B5EF4-FFF2-40B4-BE49-F238E27FC236}">
                <a16:creationId xmlns:a16="http://schemas.microsoft.com/office/drawing/2014/main" id="{26565A39-ADE6-4585-88D1-03D97BC20C4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65" y="739723"/>
            <a:ext cx="5360035" cy="2230755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99852437-59D6-4EFE-9CEE-9FE426A717A2}"/>
              </a:ext>
            </a:extLst>
          </p:cNvPr>
          <p:cNvSpPr txBox="1"/>
          <p:nvPr/>
        </p:nvSpPr>
        <p:spPr>
          <a:xfrm>
            <a:off x="594574" y="4048388"/>
            <a:ext cx="53246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3">
                    <a:lumMod val="75000"/>
                  </a:schemeClr>
                </a:solidFill>
              </a:rPr>
              <a:t>Offer cost-competitive, highly-efficient transactions that…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F2A875B-47F0-4388-8939-41A4E3A6641A}"/>
              </a:ext>
            </a:extLst>
          </p:cNvPr>
          <p:cNvSpPr txBox="1"/>
          <p:nvPr/>
        </p:nvSpPr>
        <p:spPr>
          <a:xfrm>
            <a:off x="6325660" y="4041397"/>
            <a:ext cx="52985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3">
                    <a:lumMod val="75000"/>
                  </a:schemeClr>
                </a:solidFill>
              </a:rPr>
              <a:t>Offer high-value, service-oriented transactions that…</a:t>
            </a:r>
          </a:p>
        </p:txBody>
      </p:sp>
      <p:pic>
        <p:nvPicPr>
          <p:cNvPr id="33" name="Picture 2" descr="Image result for ruth's chris">
            <a:extLst>
              <a:ext uri="{FF2B5EF4-FFF2-40B4-BE49-F238E27FC236}">
                <a16:creationId xmlns:a16="http://schemas.microsoft.com/office/drawing/2014/main" id="{A758E4E1-7A2F-4811-AF5A-A1DFBAE7D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596" y="739723"/>
            <a:ext cx="4175866" cy="2230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3DDBB27-FBA8-4E02-BB44-C2036AC5830C}"/>
              </a:ext>
            </a:extLst>
          </p:cNvPr>
          <p:cNvSpPr txBox="1"/>
          <p:nvPr/>
        </p:nvSpPr>
        <p:spPr>
          <a:xfrm>
            <a:off x="847288" y="3296873"/>
            <a:ext cx="10578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Leverage Technology To……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78E867-E13B-4429-A6FB-0C7CC1A1B6BB}"/>
              </a:ext>
            </a:extLst>
          </p:cNvPr>
          <p:cNvSpPr txBox="1"/>
          <p:nvPr/>
        </p:nvSpPr>
        <p:spPr>
          <a:xfrm>
            <a:off x="735965" y="5670958"/>
            <a:ext cx="10493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…..Finding the right mix of “Customer Service” and “Technology”</a:t>
            </a:r>
          </a:p>
        </p:txBody>
      </p:sp>
    </p:spTree>
    <p:extLst>
      <p:ext uri="{BB962C8B-B14F-4D97-AF65-F5344CB8AC3E}">
        <p14:creationId xmlns:p14="http://schemas.microsoft.com/office/powerpoint/2010/main" val="32577398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79F11E2-8BA5-4C5C-AE7C-361E5EA011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Digital Numbers">
            <a:extLst>
              <a:ext uri="{FF2B5EF4-FFF2-40B4-BE49-F238E27FC236}">
                <a16:creationId xmlns:a16="http://schemas.microsoft.com/office/drawing/2014/main" id="{A21EA617-6D48-425F-97A8-7FEC82C8F4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89" r="9642" b="1"/>
          <a:stretch/>
        </p:blipFill>
        <p:spPr>
          <a:xfrm>
            <a:off x="446534" y="723899"/>
            <a:ext cx="7498616" cy="567690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C00E1DA-EC7C-40FC-95E3-11FDCD2E4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7E73C-2B1A-4602-BFBE-CFE1E55D9B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96275" y="1419226"/>
            <a:ext cx="3081576" cy="174676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CB511D-EA45-4336-847C-1252667143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96275" y="3505095"/>
            <a:ext cx="3081576" cy="262900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Van Romine - IT Manager</a:t>
            </a:r>
          </a:p>
          <a:p>
            <a:r>
              <a:rPr lang="en-US" dirty="0">
                <a:solidFill>
                  <a:schemeClr val="bg2"/>
                </a:solidFill>
              </a:rPr>
              <a:t>Inland valleys   association of realtors</a:t>
            </a:r>
          </a:p>
          <a:p>
            <a:endParaRPr lang="en-US" dirty="0">
              <a:solidFill>
                <a:schemeClr val="bg2"/>
              </a:solidFill>
            </a:endParaRPr>
          </a:p>
          <a:p>
            <a:endParaRPr lang="en-US" dirty="0">
              <a:solidFill>
                <a:schemeClr val="bg2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A421166-2996-41A7-B094-AE5316F34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DBB1B92-A3EB-43E4-8FAB-D20E8ED14C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F3972F4-FE7E-48EA-AAD8-9BE5750A66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21614E5-870B-4D5E-A43B-8FF7E53234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3501347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31823AA-3680-4550-A569-FF9B6C81AC4C}"/>
              </a:ext>
            </a:extLst>
          </p:cNvPr>
          <p:cNvSpPr txBox="1"/>
          <p:nvPr/>
        </p:nvSpPr>
        <p:spPr>
          <a:xfrm>
            <a:off x="391486" y="810283"/>
            <a:ext cx="113363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How people interact with computers has gone from INTIMIDATING to…. INTIMATE </a:t>
            </a:r>
          </a:p>
        </p:txBody>
      </p:sp>
      <p:pic>
        <p:nvPicPr>
          <p:cNvPr id="4" name="Picture 6" descr="Image result for automation">
            <a:extLst>
              <a:ext uri="{FF2B5EF4-FFF2-40B4-BE49-F238E27FC236}">
                <a16:creationId xmlns:a16="http://schemas.microsoft.com/office/drawing/2014/main" id="{6957923A-FAD7-4DDD-A7E7-FC0C45F6F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788" y="2535494"/>
            <a:ext cx="6456424" cy="4003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8588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40558-A365-4CCE-92FA-5A48CD98F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n-US" dirty="0"/>
              <a:t>To get a computer to do something… </a:t>
            </a:r>
            <a:endParaRPr lang="en-US" dirty="0">
              <a:solidFill>
                <a:srgbClr val="FFFEFF"/>
              </a:solidFill>
            </a:endParaRPr>
          </a:p>
        </p:txBody>
      </p:sp>
      <p:pic>
        <p:nvPicPr>
          <p:cNvPr id="2050" name="Picture 2" descr="Image result for punched cards">
            <a:extLst>
              <a:ext uri="{FF2B5EF4-FFF2-40B4-BE49-F238E27FC236}">
                <a16:creationId xmlns:a16="http://schemas.microsoft.com/office/drawing/2014/main" id="{5F665647-FFD5-479F-956A-9FB07D07CF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970" y="2045997"/>
            <a:ext cx="5929305" cy="4585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FA98A54-9131-45A2-BC11-077341C603BE}"/>
              </a:ext>
            </a:extLst>
          </p:cNvPr>
          <p:cNvSpPr txBox="1"/>
          <p:nvPr/>
        </p:nvSpPr>
        <p:spPr>
          <a:xfrm>
            <a:off x="490725" y="2045997"/>
            <a:ext cx="522217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1950’s – People would have to punch holes in a paper “card”. </a:t>
            </a:r>
          </a:p>
          <a:p>
            <a:endParaRPr lang="en-US" sz="3600" dirty="0"/>
          </a:p>
          <a:p>
            <a:r>
              <a:rPr lang="en-US" sz="3600" dirty="0"/>
              <a:t>And, the computer was in the BASEMENT.</a:t>
            </a:r>
          </a:p>
        </p:txBody>
      </p:sp>
    </p:spTree>
    <p:extLst>
      <p:ext uri="{BB962C8B-B14F-4D97-AF65-F5344CB8AC3E}">
        <p14:creationId xmlns:p14="http://schemas.microsoft.com/office/powerpoint/2010/main" val="2700005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40558-A365-4CCE-92FA-5A48CD98F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n-US" dirty="0"/>
              <a:t>To get a computer to do something… </a:t>
            </a:r>
            <a:endParaRPr lang="en-US" dirty="0">
              <a:solidFill>
                <a:srgbClr val="FFFE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A98A54-9131-45A2-BC11-077341C603BE}"/>
              </a:ext>
            </a:extLst>
          </p:cNvPr>
          <p:cNvSpPr txBox="1"/>
          <p:nvPr/>
        </p:nvSpPr>
        <p:spPr>
          <a:xfrm>
            <a:off x="490725" y="2045997"/>
            <a:ext cx="522217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1970’s – Then, you could type on a keyboard. </a:t>
            </a:r>
          </a:p>
          <a:p>
            <a:endParaRPr lang="en-US" sz="3600" dirty="0"/>
          </a:p>
          <a:p>
            <a:r>
              <a:rPr lang="en-US" sz="3600" dirty="0"/>
              <a:t>But, the computer was STILL in the BASEMENT.</a:t>
            </a:r>
          </a:p>
        </p:txBody>
      </p:sp>
      <p:pic>
        <p:nvPicPr>
          <p:cNvPr id="5" name="Picture 2" descr="Image result for ibm 3279">
            <a:extLst>
              <a:ext uri="{FF2B5EF4-FFF2-40B4-BE49-F238E27FC236}">
                <a16:creationId xmlns:a16="http://schemas.microsoft.com/office/drawing/2014/main" id="{45D65CAC-3EE0-47CB-BD8F-6C8F5A514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791" y="2045998"/>
            <a:ext cx="6055483" cy="454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2655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40558-A365-4CCE-92FA-5A48CD98F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n-US" dirty="0"/>
              <a:t>To get a computer to do something… </a:t>
            </a:r>
            <a:endParaRPr lang="en-US" dirty="0">
              <a:solidFill>
                <a:srgbClr val="FFFE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A98A54-9131-45A2-BC11-077341C603BE}"/>
              </a:ext>
            </a:extLst>
          </p:cNvPr>
          <p:cNvSpPr txBox="1"/>
          <p:nvPr/>
        </p:nvSpPr>
        <p:spPr>
          <a:xfrm>
            <a:off x="490725" y="2045997"/>
            <a:ext cx="522217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1980’s – Then, you could use a mouse. </a:t>
            </a:r>
          </a:p>
          <a:p>
            <a:endParaRPr lang="en-US" sz="3600" dirty="0"/>
          </a:p>
          <a:p>
            <a:r>
              <a:rPr lang="en-US" sz="3600" dirty="0"/>
              <a:t>And, the computer was on your DESK.</a:t>
            </a:r>
          </a:p>
        </p:txBody>
      </p:sp>
      <p:pic>
        <p:nvPicPr>
          <p:cNvPr id="6146" name="Picture 2" descr="Related image">
            <a:extLst>
              <a:ext uri="{FF2B5EF4-FFF2-40B4-BE49-F238E27FC236}">
                <a16:creationId xmlns:a16="http://schemas.microsoft.com/office/drawing/2014/main" id="{019DF172-3321-4DEA-90DF-5C577F7E07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4" t="4648" r="28441"/>
          <a:stretch/>
        </p:blipFill>
        <p:spPr bwMode="auto">
          <a:xfrm>
            <a:off x="6136517" y="2045997"/>
            <a:ext cx="5564758" cy="4812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3364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40558-A365-4CCE-92FA-5A48CD98F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n-US" dirty="0"/>
              <a:t>To get a computer to do something… </a:t>
            </a:r>
            <a:endParaRPr lang="en-US" dirty="0">
              <a:solidFill>
                <a:srgbClr val="FFFE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A98A54-9131-45A2-BC11-077341C603BE}"/>
              </a:ext>
            </a:extLst>
          </p:cNvPr>
          <p:cNvSpPr txBox="1"/>
          <p:nvPr/>
        </p:nvSpPr>
        <p:spPr>
          <a:xfrm>
            <a:off x="490725" y="2045997"/>
            <a:ext cx="522217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2000’s – Then, you used your FINGER. </a:t>
            </a:r>
          </a:p>
          <a:p>
            <a:endParaRPr lang="en-US" sz="3600" dirty="0"/>
          </a:p>
          <a:p>
            <a:r>
              <a:rPr lang="en-US" sz="3600" dirty="0"/>
              <a:t>And, the computer was in your HAND.</a:t>
            </a:r>
          </a:p>
        </p:txBody>
      </p:sp>
      <p:pic>
        <p:nvPicPr>
          <p:cNvPr id="7170" name="Picture 2" descr="History of iPad (original): Magical and revolutionary">
            <a:extLst>
              <a:ext uri="{FF2B5EF4-FFF2-40B4-BE49-F238E27FC236}">
                <a16:creationId xmlns:a16="http://schemas.microsoft.com/office/drawing/2014/main" id="{C5B179B0-99B8-4FB5-A897-1D0F3F6EF1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07"/>
          <a:stretch/>
        </p:blipFill>
        <p:spPr bwMode="auto">
          <a:xfrm>
            <a:off x="6637503" y="2045997"/>
            <a:ext cx="4973305" cy="4582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3133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40558-A365-4CCE-92FA-5A48CD98F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n-US" dirty="0"/>
              <a:t>To get a computer to do something… </a:t>
            </a:r>
            <a:endParaRPr lang="en-US" dirty="0">
              <a:solidFill>
                <a:srgbClr val="FFFE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A98A54-9131-45A2-BC11-077341C603BE}"/>
              </a:ext>
            </a:extLst>
          </p:cNvPr>
          <p:cNvSpPr txBox="1"/>
          <p:nvPr/>
        </p:nvSpPr>
        <p:spPr>
          <a:xfrm>
            <a:off x="490725" y="2045997"/>
            <a:ext cx="427422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2010’s – Now, you control the computer with your VOICE. </a:t>
            </a:r>
          </a:p>
          <a:p>
            <a:endParaRPr lang="en-US" sz="3600" dirty="0"/>
          </a:p>
          <a:p>
            <a:r>
              <a:rPr lang="en-US" sz="3600" dirty="0"/>
              <a:t>And, the computer is in the CLOUD.</a:t>
            </a:r>
          </a:p>
        </p:txBody>
      </p:sp>
      <p:pic>
        <p:nvPicPr>
          <p:cNvPr id="8196" name="Picture 4" descr="https://www2.meethue.com/b-dam/b2c/meethue/friends-of-hue/amazon-alexa/hue-pos-vac-amazon-focus_updated.jpg">
            <a:extLst>
              <a:ext uri="{FF2B5EF4-FFF2-40B4-BE49-F238E27FC236}">
                <a16:creationId xmlns:a16="http://schemas.microsoft.com/office/drawing/2014/main" id="{9BFF5ADB-4C1B-4A87-B741-C9B892A02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918" y="2775315"/>
            <a:ext cx="6858000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7738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40558-A365-4CCE-92FA-5A48CD98F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n-US" dirty="0"/>
              <a:t>IN ONE LIFETIME WE HAVE GONE FROM … </a:t>
            </a:r>
            <a:endParaRPr lang="en-US" dirty="0">
              <a:solidFill>
                <a:srgbClr val="FFFE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A98A54-9131-45A2-BC11-077341C603BE}"/>
              </a:ext>
            </a:extLst>
          </p:cNvPr>
          <p:cNvSpPr txBox="1"/>
          <p:nvPr/>
        </p:nvSpPr>
        <p:spPr>
          <a:xfrm>
            <a:off x="410711" y="1911773"/>
            <a:ext cx="5222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1950’s - AN/FSQ-7 </a:t>
            </a:r>
          </a:p>
        </p:txBody>
      </p:sp>
      <p:pic>
        <p:nvPicPr>
          <p:cNvPr id="9222" name="Picture 6" descr="https://qph.fs.quoracdn.net/main-qimg-ddd1e75c2858ca4f310c9da0ead3ead8">
            <a:extLst>
              <a:ext uri="{FF2B5EF4-FFF2-40B4-BE49-F238E27FC236}">
                <a16:creationId xmlns:a16="http://schemas.microsoft.com/office/drawing/2014/main" id="{AF7283AC-2267-48B6-BB79-0921C37D4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11" y="2432806"/>
            <a:ext cx="3280410" cy="4062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65AF69E-1615-4081-A256-86B3FC294221}"/>
              </a:ext>
            </a:extLst>
          </p:cNvPr>
          <p:cNvSpPr txBox="1"/>
          <p:nvPr/>
        </p:nvSpPr>
        <p:spPr>
          <a:xfrm>
            <a:off x="4912152" y="1928011"/>
            <a:ext cx="2245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50,000 vacuum tubes</a:t>
            </a:r>
          </a:p>
          <a:p>
            <a:r>
              <a:rPr lang="en-US" dirty="0"/>
              <a:t>256K bytes storage</a:t>
            </a:r>
          </a:p>
        </p:txBody>
      </p:sp>
      <p:pic>
        <p:nvPicPr>
          <p:cNvPr id="9224" name="Picture 8" descr="AN/FSQ-7">
            <a:extLst>
              <a:ext uri="{FF2B5EF4-FFF2-40B4-BE49-F238E27FC236}">
                <a16:creationId xmlns:a16="http://schemas.microsoft.com/office/drawing/2014/main" id="{5950FF33-87B8-4209-85BA-9910F2313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453" y="2558104"/>
            <a:ext cx="2941835" cy="4062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5040386-C895-45C6-838E-E41F19DCB451}"/>
              </a:ext>
            </a:extLst>
          </p:cNvPr>
          <p:cNvSpPr txBox="1"/>
          <p:nvPr/>
        </p:nvSpPr>
        <p:spPr>
          <a:xfrm>
            <a:off x="6895288" y="4200365"/>
            <a:ext cx="2247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16,000 = 1</a:t>
            </a:r>
          </a:p>
        </p:txBody>
      </p:sp>
      <p:pic>
        <p:nvPicPr>
          <p:cNvPr id="14" name="Picture 10" descr="https://store.storeimages.cdn-apple.com/4982/as-images.apple.com/is/image/AppleInc/aos/published/images/i/ph/iphone/xs/iphone-xs-gold-select-2018?wid=940&amp;hei=1112&amp;fmt=png-alpha&amp;qlt=80&amp;.v=1550795410474">
            <a:extLst>
              <a:ext uri="{FF2B5EF4-FFF2-40B4-BE49-F238E27FC236}">
                <a16:creationId xmlns:a16="http://schemas.microsoft.com/office/drawing/2014/main" id="{A28A650A-706A-4CAF-B732-B89392FB75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09" t="18226" r="19710" b="1651"/>
          <a:stretch/>
        </p:blipFill>
        <p:spPr bwMode="auto">
          <a:xfrm>
            <a:off x="9105317" y="2812773"/>
            <a:ext cx="2377960" cy="380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4F0FE93-7574-482A-8FF3-29DF8BD0EE7F}"/>
              </a:ext>
            </a:extLst>
          </p:cNvPr>
          <p:cNvSpPr txBox="1"/>
          <p:nvPr/>
        </p:nvSpPr>
        <p:spPr>
          <a:xfrm>
            <a:off x="8417628" y="2109640"/>
            <a:ext cx="3337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/>
              <a:t>2018 iPhone XS</a:t>
            </a:r>
          </a:p>
        </p:txBody>
      </p:sp>
    </p:spTree>
    <p:extLst>
      <p:ext uri="{BB962C8B-B14F-4D97-AF65-F5344CB8AC3E}">
        <p14:creationId xmlns:p14="http://schemas.microsoft.com/office/powerpoint/2010/main" val="1780481670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33568355_Tech Dividend design_SL_V1.potx" id="{467224E0-F025-4A0A-AD92-512F9DFA538F}" vid="{0926D7DA-7D63-4ED6-A5D6-C1696246783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E3FC8A1C-A436-42C0-AC33-FAFFFAF219B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2C2F66B-486F-47B1-BC58-6A0FC1A721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F5C8BF1-B0E4-49A1-808F-40F2AD30E743}">
  <ds:schemaRefs>
    <ds:schemaRef ds:uri="http://purl.org/dc/terms/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71af3243-3dd4-4a8d-8c0d-dd76da1f02a5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Tech Dividend design</Template>
  <TotalTime>0</TotalTime>
  <Words>666</Words>
  <Application>Microsoft Office PowerPoint</Application>
  <PresentationFormat>Widescreen</PresentationFormat>
  <Paragraphs>103</Paragraphs>
  <Slides>26</Slides>
  <Notes>11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Gill Sans MT</vt:lpstr>
      <vt:lpstr>Wingdings 2</vt:lpstr>
      <vt:lpstr>Dividend</vt:lpstr>
      <vt:lpstr>REALTOR 2025</vt:lpstr>
      <vt:lpstr>PowerPoint Presentation</vt:lpstr>
      <vt:lpstr>PowerPoint Presentation</vt:lpstr>
      <vt:lpstr>To get a computer to do something… </vt:lpstr>
      <vt:lpstr>To get a computer to do something… </vt:lpstr>
      <vt:lpstr>To get a computer to do something… </vt:lpstr>
      <vt:lpstr>To get a computer to do something… </vt:lpstr>
      <vt:lpstr>To get a computer to do something… </vt:lpstr>
      <vt:lpstr>IN ONE LIFETIME WE HAVE GONE FROM … </vt:lpstr>
      <vt:lpstr>PowerPoint Presentation</vt:lpstr>
      <vt:lpstr>AGENDA</vt:lpstr>
      <vt:lpstr>Consumer-Centered Model</vt:lpstr>
      <vt:lpstr>NEW TOOLS/APPLICATIONS</vt:lpstr>
      <vt:lpstr>PowerPoint Presentation</vt:lpstr>
      <vt:lpstr>VOICE-ENABLED REAL-ESTATE TOOLS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REALTOR OPPORTUNITIES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2019-05-30T18:51:35Z</dcterms:created>
  <dcterms:modified xsi:type="dcterms:W3CDTF">2019-07-10T19:35:07Z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